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EB79F-87D6-4EBD-AAAF-515C8F0CA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AB683-75A6-4801-BB4A-0612D6AF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20916C-A0A5-41D7-9D5F-8623D824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F63BA7-B992-440A-A5B4-CC49D90C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F0C84A-ECAA-4059-8564-436AE88F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1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420AC-BF24-41EC-89CA-6E911C587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442B69-814F-4DC4-8A13-920817FC6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921340-5AD6-4458-AAF3-7E1C0DCF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DF396C-8139-4159-A5E9-DD7A4F64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C32C5C-CACF-40BB-8A22-886F87E4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13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2D0094-2E47-4A22-B044-19B0A5D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AAC381-2609-4F49-9518-30096F58C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0DAF8E-A709-4862-8123-CD19B27A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56029B-52B7-48E0-B514-246850F4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BFA278-1A5C-4E88-91A7-EEEB686D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3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37F8B-B6D2-45A1-9B67-E5277302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E0E35A-E1F8-407E-9D9E-3958D3FB6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1B9660-0207-4FC6-B129-A1F8156A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F27781-9C09-4DAD-9ACD-57C80FE3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908EF4-1AF8-4F5C-AFBF-5564191C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5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14708-36F3-4F80-B777-3473463E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33903B-3A87-490C-8E44-8C918C27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1C83A4-DCC1-45D5-8759-AA220454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8B9C29-6443-40FF-8107-FEF22C0F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5C5009-9A4B-455B-A25F-AA96A9BE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1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23C2C-4603-4355-BE16-9779BAA7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E80571-8016-4E9F-889F-14ED86E9E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A8FF5C-41AB-48AD-A942-FC57839ED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1540B5-2325-4E94-B37E-46641D30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BD7D39-CAB5-4DCC-ABE7-DECC0346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56ABEA-7100-42B2-BC71-00542777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60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78A1B-A21F-48CB-9D0F-EDAD5C5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9D332F-8F91-40B1-B763-FCC7F57D2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99BD88-6CBF-479C-8871-41527DE68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C044EF-296D-4CE0-B505-13CEAFEF2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C6019DB-3A80-4962-9A58-A4A43E11D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2A7A12-4F55-4740-8F6A-A23C7A8D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C10DD6-F294-44FE-B48A-98E666BC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72F7BF-6347-49CD-AA86-C85F2BE2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37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D8294-BAFD-46B1-95B3-AA904347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C5A3B5-CC43-4EE8-961B-B98BCA1A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BC0783-C7E4-4D25-A3AA-4C075E86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2E8C5D-164E-477E-B1E7-5DA04A02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1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D8A6C9-6CFD-4209-A692-A9F9F483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E4CB94-24A0-4D8B-A62D-5B00757E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236A9A8-26AD-4A43-8E99-24043FCB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8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17B70-86CC-411B-8FB9-7B50966A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C664BE-A681-413B-B2FE-39B33380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84D721-56FC-416A-B21F-136C4F2B0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0E3B13-2E4D-4607-8FD8-455EBD02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A192C5-1FB4-4457-8A2C-45C76719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283056-C917-4D14-B20A-77BC98F6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60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FC098-2833-47B0-87F3-D1B84137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6B84F78-7E9D-4667-9BDB-E3E113604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2709D-9641-42CA-A084-6C97CCB08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14C4B6-BA83-4D5B-A7F9-9799B5D3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56611E-B7DC-4DFA-9275-D0AD63F6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15F366-D42A-415F-A8D1-BF54C96C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8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9AA754-7357-4ACA-BFA0-9569AFE3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827869-9F7C-4698-871B-EBFBE8B2C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61219E-6D0E-4794-8C1A-19C275772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C46F-2F6C-4268-951A-935CB5095246}" type="datetimeFigureOut">
              <a:rPr lang="pt-BR" smtClean="0"/>
              <a:t>26/03/2024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5ABE96-3D02-4B69-B83D-773A87BDA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664086-297F-4CEC-87E6-C4CF4889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721D-EC19-488B-BE22-F3B5FFC0C9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0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leis/lcp/Lcp130.htm#art2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leis/lcp/Lcp130.htm#art6.0" TargetMode="External"/><Relationship Id="rId2" Type="http://schemas.openxmlformats.org/officeDocument/2006/relationships/hyperlink" Target="https://www.planalto.gov.br/ccivil_03/leis/lcp/Lcp130.htm#art2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leis/lcp/Lcp130.htm#art10.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leis/lcp/Lcp130.htm#art17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3D8B3-AB10-4731-AD8E-249CE482F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Assembleia Geral Extraordinária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653303-FDD1-4CA9-8FD5-B74EC0946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484" y="4427948"/>
            <a:ext cx="9144000" cy="1655762"/>
          </a:xfrm>
        </p:spPr>
        <p:txBody>
          <a:bodyPr>
            <a:normAutofit/>
          </a:bodyPr>
          <a:lstStyle/>
          <a:p>
            <a:r>
              <a:rPr lang="pt-BR" sz="4000" dirty="0"/>
              <a:t>21.03.2024</a:t>
            </a:r>
          </a:p>
        </p:txBody>
      </p:sp>
    </p:spTree>
    <p:extLst>
      <p:ext uri="{BB962C8B-B14F-4D97-AF65-F5344CB8AC3E}">
        <p14:creationId xmlns:p14="http://schemas.microsoft.com/office/powerpoint/2010/main" val="25963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45F30-F4C4-4CFF-85E4-E2B55B81A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445" y="221226"/>
            <a:ext cx="11312013" cy="6386051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/>
              <a:t>Reforma (adequação) estatutária</a:t>
            </a:r>
            <a:br>
              <a:rPr lang="pt-BR" sz="3200" b="1" dirty="0"/>
            </a:br>
            <a:br>
              <a:rPr lang="pt-BR" sz="3200" dirty="0"/>
            </a:br>
            <a:r>
              <a:rPr lang="pt-BR" sz="3200" dirty="0"/>
              <a:t>-da área de atuação</a:t>
            </a:r>
            <a:br>
              <a:rPr lang="pt-BR" sz="3200" dirty="0"/>
            </a:br>
            <a:r>
              <a:rPr lang="pt-BR" sz="3200" dirty="0"/>
              <a:t>-do número de membros para conselho fiscal</a:t>
            </a:r>
            <a:br>
              <a:rPr lang="pt-BR" sz="3200" dirty="0"/>
            </a:br>
            <a:r>
              <a:rPr lang="pt-BR" sz="3200" dirty="0"/>
              <a:t>-das Cotas Capital passam a ser impenhoráveis</a:t>
            </a:r>
            <a:br>
              <a:rPr lang="pt-BR" sz="3200" dirty="0"/>
            </a:br>
            <a:r>
              <a:rPr lang="pt-BR" sz="3200" dirty="0"/>
              <a:t>-do edital de convocação das </a:t>
            </a:r>
            <a:r>
              <a:rPr lang="pt-BR" sz="3200" dirty="0" err="1"/>
              <a:t>assembléias</a:t>
            </a: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r>
              <a:rPr lang="pt-BR" sz="3200" b="1" dirty="0"/>
              <a:t>Fundos </a:t>
            </a:r>
            <a:r>
              <a:rPr lang="pt-BR" sz="3200" b="1" dirty="0" err="1"/>
              <a:t>Coopcrefi</a:t>
            </a:r>
            <a:br>
              <a:rPr lang="pt-BR" sz="3200" b="1" dirty="0"/>
            </a:br>
            <a:br>
              <a:rPr lang="pt-BR" sz="3200" b="1" dirty="0"/>
            </a:br>
            <a:r>
              <a:rPr lang="pt-BR" sz="3200" b="1" dirty="0"/>
              <a:t>-</a:t>
            </a:r>
            <a:r>
              <a:rPr lang="pt-BR" sz="3200" dirty="0"/>
              <a:t>proposta de reformulação do Fundo Solidário </a:t>
            </a:r>
            <a:r>
              <a:rPr lang="pt-BR" sz="3200" dirty="0" err="1"/>
              <a:t>Coopcrefi</a:t>
            </a:r>
            <a:br>
              <a:rPr lang="pt-BR" sz="3200" dirty="0"/>
            </a:br>
            <a:r>
              <a:rPr lang="pt-BR" sz="3200" dirty="0"/>
              <a:t>-Fundo para implementação Resolução CMN 4.966 </a:t>
            </a:r>
            <a:br>
              <a:rPr lang="pt-BR" sz="3200" dirty="0"/>
            </a:br>
            <a:r>
              <a:rPr lang="pt-BR" sz="3200" dirty="0"/>
              <a:t>-Fundo para Marketing, Comunicação e Expansão </a:t>
            </a:r>
            <a:r>
              <a:rPr lang="pt-BR" sz="3200" dirty="0" err="1"/>
              <a:t>Coopcrefi</a:t>
            </a:r>
            <a:br>
              <a:rPr lang="pt-BR" sz="3200" dirty="0"/>
            </a:br>
            <a:br>
              <a:rPr lang="pt-BR" sz="3200" dirty="0"/>
            </a:br>
            <a:r>
              <a:rPr lang="pt-BR" sz="3200" b="1" dirty="0"/>
              <a:t>Política de Sucessão </a:t>
            </a:r>
            <a:r>
              <a:rPr lang="pt-BR" sz="3200" b="1" dirty="0" err="1"/>
              <a:t>Coopcrefi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095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88983-A94D-46CC-8EA0-7F68EF7D0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55277" cy="4629508"/>
          </a:xfrm>
        </p:spPr>
        <p:txBody>
          <a:bodyPr>
            <a:normAutofit fontScale="90000"/>
          </a:bodyPr>
          <a:lstStyle/>
          <a:p>
            <a:r>
              <a:rPr lang="pt-BR" dirty="0"/>
              <a:t>Adequação do Estatuto </a:t>
            </a:r>
            <a:r>
              <a:rPr lang="pt-BR" dirty="0" err="1"/>
              <a:t>Coopcrefi</a:t>
            </a:r>
            <a:r>
              <a:rPr lang="pt-BR" dirty="0"/>
              <a:t> à LC 196 e a Resolução Normativa do Conselho Monetário Nacional no 4.966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76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6E3DA-7268-4688-9FAB-8EE2DDE1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Adequação estatutária – LC 196 </a:t>
            </a:r>
            <a:br>
              <a:rPr lang="pt-BR" sz="3600" b="1" dirty="0"/>
            </a:br>
            <a:r>
              <a:rPr lang="pt-BR" sz="3600" b="1" dirty="0"/>
              <a:t>Da área de atuação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A7E7AE-7A24-4150-AE1A-872A4697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br>
              <a:rPr lang="pt-BR" sz="3600" dirty="0">
                <a:effectLst/>
                <a:latin typeface="+mj-lt"/>
              </a:rPr>
            </a:b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2"/>
              </a:rPr>
              <a:t>“Art. 2º-A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. A área de atuação das cooperativas singulares de crédito compreende:</a:t>
            </a: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 - área de ação: área constituída pelos Municípios nos quais sejam instaladas sua sede e demais dependências, na forma prevista no estatuto social; e</a:t>
            </a: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          Proposta : manutenção município de Curitiba e Região </a:t>
            </a: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II - área de admissão de associados: área delimitada pelas possibilidades de reunião, controle, realização de operações e prestação de serviços, por meio presencial ou eletrônico, podendo, de acordo com esses critérios, alcançar pessoas domiciliadas em qualquer localidade do território nacional.”</a:t>
            </a:r>
            <a:endParaRPr lang="pt-BR" dirty="0">
              <a:latin typeface="+mj-lt"/>
            </a:endParaRP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          Proposta : ampliação</a:t>
            </a:r>
            <a:r>
              <a:rPr lang="pt-BR" dirty="0">
                <a:latin typeface="+mj-lt"/>
              </a:rPr>
              <a:t> para todo território nacional </a:t>
            </a:r>
            <a:endParaRPr lang="pt-BR" sz="2800" b="0" i="0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973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6E3DA-7268-4688-9FAB-8EE2DDE1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Adequação estatutária – LC 196 </a:t>
            </a:r>
            <a:br>
              <a:rPr lang="pt-BR" sz="3600" b="1" dirty="0"/>
            </a:br>
            <a:r>
              <a:rPr lang="pt-BR" sz="3600" b="1" dirty="0"/>
              <a:t>Dos membros do Conselho Fiscal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A7E7AE-7A24-4150-AE1A-872A4697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pt-BR" sz="3200" dirty="0">
                <a:effectLst/>
                <a:latin typeface="+mj-lt"/>
              </a:rPr>
            </a:b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2"/>
              </a:rPr>
              <a:t>“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3"/>
              </a:rPr>
              <a:t>Art. 6º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 Os conselhos fiscais das cooperativas de crédito e das confederações de serviço constituídas por cooperativas centrais de crédito serão constituídos por 3 (três) membros efetivos e 1 (um) suplente, todos associados e eleitos pela assembleia geral, com mandato de até 3 (três) anos.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03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6E3DA-7268-4688-9FAB-8EE2DDE1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Adequação estatutária – LC 196 </a:t>
            </a:r>
            <a:br>
              <a:rPr lang="pt-BR" sz="3600" b="1" dirty="0"/>
            </a:br>
            <a:r>
              <a:rPr lang="pt-BR" sz="3600" b="1" dirty="0"/>
              <a:t>Da restituição de quotas capital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A7E7AE-7A24-4150-AE1A-872A4697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br>
              <a:rPr lang="pt-BR" sz="3600" dirty="0">
                <a:effectLst/>
                <a:latin typeface="+mj-lt"/>
              </a:rPr>
            </a:b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2"/>
              </a:rPr>
              <a:t>“Art. 10.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 A restituição de quotas de capital depende, inclusive, da observância dos limites de patrimônio exigíveis na forma da regulamentação vigente, e a devolução parcial é condicionada ainda à autorização específica do conselho de administração ou, na sua ausência, da diretoria executiva.</a:t>
            </a: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§ 1º São impenhoráveis as quotas-partes do capital de cooperativa de crédito.</a:t>
            </a:r>
          </a:p>
          <a:p>
            <a:pPr algn="just"/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§ 2º Enquanto a restituição permanecer não exigível por inobservância dos limites referidos no </a:t>
            </a:r>
            <a:r>
              <a:rPr lang="pt-BR" sz="28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caput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 deste artigo, as quotas de capital permanecerão registradas em contas de patrimônio líquido da cooperativa.” (NR)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06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6E3DA-7268-4688-9FAB-8EE2DDE1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5" y="365125"/>
            <a:ext cx="11602065" cy="1460500"/>
          </a:xfrm>
        </p:spPr>
        <p:txBody>
          <a:bodyPr>
            <a:noAutofit/>
          </a:bodyPr>
          <a:lstStyle/>
          <a:p>
            <a:r>
              <a:rPr lang="pt-BR" sz="3600" b="1" dirty="0"/>
              <a:t>Adequação estatutária – LC 196 </a:t>
            </a:r>
            <a:br>
              <a:rPr lang="pt-BR" sz="3600" b="1" dirty="0"/>
            </a:br>
            <a:r>
              <a:rPr lang="pt-BR" sz="3600" b="1" dirty="0"/>
              <a:t>Do edital de convocação para realização das assembleias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A7E7AE-7A24-4150-AE1A-872A4697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600" dirty="0">
                <a:effectLst/>
                <a:latin typeface="Arial" panose="020B0604020202020204" pitchFamily="34" charset="0"/>
              </a:rPr>
              <a:t> </a:t>
            </a:r>
            <a:br>
              <a:rPr lang="pt-BR" sz="4800" dirty="0">
                <a:effectLst/>
                <a:latin typeface="Arial" panose="020B0604020202020204" pitchFamily="34" charset="0"/>
              </a:rPr>
            </a:b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2"/>
              </a:rPr>
              <a:t>“Art. 17-B</a:t>
            </a:r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. As convocações para as assembleias gerais serão efetuadas com antecedência mínima de 10 (dez) dias e divulgadas, em destaque, no sítio eletrônico da cooperativa ou em repositório de acesso público irrestrito na internet.</a:t>
            </a:r>
          </a:p>
          <a:p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Parágrafo único. O edital de convocação da assembleia geral deverá conter, no mínimo:</a:t>
            </a:r>
          </a:p>
          <a:p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 - os assuntos que serão objeto de deliberação;</a:t>
            </a:r>
          </a:p>
          <a:p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II - a forma como será realizada a assembleia geral;</a:t>
            </a:r>
          </a:p>
          <a:p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III - o modo de acesso aos meios de comunicação disponibilizados para participação do associado, no caso de realização de assembleia a distância ou presencial e a distância simultaneamente; e</a:t>
            </a:r>
          </a:p>
          <a:p>
            <a:r>
              <a:rPr lang="pt-BR" sz="2800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IV - os procedimentos para acesso ao sistema de votação, bem como o período para acolhimento dos votos.”</a:t>
            </a:r>
          </a:p>
          <a:p>
            <a:pPr algn="just"/>
            <a:endParaRPr lang="pt-BR" sz="2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486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548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Assembleia Geral Extraordinária</vt:lpstr>
      <vt:lpstr>Reforma (adequação) estatutária  -da área de atuação -do número de membros para conselho fiscal -das Cotas Capital passam a ser impenhoráveis -do edital de convocação das assembléias   Fundos Coopcrefi  -proposta de reformulação do Fundo Solidário Coopcrefi -Fundo para implementação Resolução CMN 4.966  -Fundo para Marketing, Comunicação e Expansão Coopcrefi  Política de Sucessão Coopcrefi</vt:lpstr>
      <vt:lpstr>Adequação do Estatuto Coopcrefi à LC 196 e a Resolução Normativa do Conselho Monetário Nacional no 4.966 </vt:lpstr>
      <vt:lpstr>Adequação estatutária – LC 196  Da área de atuação</vt:lpstr>
      <vt:lpstr>Adequação estatutária – LC 196  Dos membros do Conselho Fiscal</vt:lpstr>
      <vt:lpstr>Adequação estatutária – LC 196  Da restituição de quotas capital </vt:lpstr>
      <vt:lpstr>Adequação estatutária – LC 196  Do edital de convocação para realização das assembleias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Geral Extraordinaria</dc:title>
  <dc:creator>Proprietario</dc:creator>
  <cp:lastModifiedBy>OFFICE 102 B2</cp:lastModifiedBy>
  <cp:revision>15</cp:revision>
  <dcterms:created xsi:type="dcterms:W3CDTF">2024-03-19T16:19:51Z</dcterms:created>
  <dcterms:modified xsi:type="dcterms:W3CDTF">2024-03-26T14:32:05Z</dcterms:modified>
</cp:coreProperties>
</file>